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sldIdLst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1" r:id="rId18"/>
    <p:sldId id="275" r:id="rId19"/>
    <p:sldId id="276" r:id="rId20"/>
    <p:sldId id="277" r:id="rId21"/>
    <p:sldId id="278" r:id="rId22"/>
    <p:sldId id="279" r:id="rId23"/>
    <p:sldId id="25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3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38E24-9134-48EE-8FA1-D2CDA3FEA4CC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E3F3D-76C9-41CE-A031-06AAFDD94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45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0872A-1C61-4D10-8C83-0B0E264508B0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047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6036-4CBC-41D4-BAAE-89744A927E61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108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9C4-01A9-42A0-B59D-CB6459094B59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158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849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601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708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842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574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38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399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61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BC66-7E93-4957-B970-052176C3BD4E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0" y="440906"/>
            <a:ext cx="470647" cy="607965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35DDF1A2-7420-4129-AE62-B381BB5D3D1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017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406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610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648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49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069B9-B194-4EFE-AF30-4081EBF767D8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528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4C31F-238E-4909-A648-9D8F9D7EF04E}" type="datetime1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921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9941-C060-424F-90B2-E696C2BDE2C6}" type="datetime1">
              <a:rPr lang="ru-RU" smtClean="0"/>
              <a:t>24.03.2023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875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D705-1C0F-4ABA-8A7C-F549117A6436}" type="datetime1">
              <a:rPr lang="ru-RU" smtClean="0"/>
              <a:t>24.03.2023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098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D1974-2B7A-496E-8ED5-040A7EE77D4E}" type="datetime1">
              <a:rPr lang="ru-RU" smtClean="0"/>
              <a:t>24.03.2023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555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8BC62-90E1-469F-A665-856C7246D9CC}" type="datetime1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063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418C-8771-4525-8CDC-E0A4C775F746}" type="datetime1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614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3EA1-14A5-443D-9807-0D8A25B1FB1D}" type="datetime1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21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EEBCD-0A8B-4B8D-8299-E91FB28C0D60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DD876-D058-4AA4-A088-2B764D116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91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18" Type="http://schemas.openxmlformats.org/officeDocument/2006/relationships/slide" Target="slide18.xml"/><Relationship Id="rId3" Type="http://schemas.openxmlformats.org/officeDocument/2006/relationships/slide" Target="slide3.xml"/><Relationship Id="rId21" Type="http://schemas.openxmlformats.org/officeDocument/2006/relationships/slide" Target="slide21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image" Target="../media/image2.png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1347" y="1146629"/>
            <a:ext cx="9137524" cy="394788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ru-RU" sz="4800" b="1" dirty="0">
                <a:solidFill>
                  <a:srgbClr val="99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Состав и задачи команды разработчиков ПО. Роли и компетенции менеджеров программного проекта.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34" y="124946"/>
            <a:ext cx="2553144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Прямоугольник 7"/>
          <p:cNvSpPr>
            <a:spLocks noChangeArrowheads="1"/>
          </p:cNvSpPr>
          <p:nvPr/>
        </p:nvSpPr>
        <p:spPr bwMode="auto">
          <a:xfrm flipH="1">
            <a:off x="0" y="5317328"/>
            <a:ext cx="2843213" cy="1538288"/>
          </a:xfrm>
          <a:prstGeom prst="rect">
            <a:avLst/>
          </a:prstGeom>
          <a:solidFill>
            <a:srgbClr val="971914"/>
          </a:solidFill>
          <a:ln>
            <a:noFill/>
          </a:ln>
          <a:extLst/>
        </p:spPr>
        <p:txBody>
          <a:bodyPr/>
          <a:lstStyle/>
          <a:p>
            <a:pPr algn="ctr" defTabSz="1042988"/>
            <a:endParaRPr lang="ru-RU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53" name="Rectangle 6"/>
          <p:cNvSpPr>
            <a:spLocks noChangeArrowheads="1"/>
          </p:cNvSpPr>
          <p:nvPr/>
        </p:nvSpPr>
        <p:spPr bwMode="auto">
          <a:xfrm>
            <a:off x="3030013" y="197067"/>
            <a:ext cx="91619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</a:t>
            </a:r>
          </a:p>
          <a:p>
            <a:pPr algn="r"/>
            <a:r>
              <a:rPr lang="ru-RU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УПРАВЛЕНИЯ </a:t>
            </a:r>
            <a:endParaRPr lang="en-US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4624" y="6326480"/>
            <a:ext cx="635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</a:t>
            </a:r>
            <a:r>
              <a:rPr lang="ru-RU" sz="2000" b="1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</a:t>
            </a:r>
            <a:r>
              <a:rPr lang="ru-RU" sz="2000" b="1" dirty="0" err="1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Борисков</a:t>
            </a:r>
            <a:r>
              <a:rPr lang="ru-RU" sz="20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Д.А</a:t>
            </a:r>
            <a:r>
              <a:rPr lang="ru-RU" sz="2000" b="1" dirty="0" smtClean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b="1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83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Бизнес Аналитик (</a:t>
            </a: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Analyst)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2" b="98054" l="476" r="97500">
                        <a14:foregroundMark x1="43690" y1="14397" x2="52857" y2="24903"/>
                        <a14:foregroundMark x1="40952" y1="9598" x2="62381" y2="8431"/>
                        <a14:foregroundMark x1="26071" y1="14008" x2="12143" y2="29183"/>
                        <a14:foregroundMark x1="29286" y1="14008" x2="29286" y2="39689"/>
                        <a14:foregroundMark x1="10476" y1="32296" x2="37857" y2="32815"/>
                        <a14:foregroundMark x1="7381" y1="40208" x2="27500" y2="48768"/>
                        <a14:foregroundMark x1="26548" y1="49805" x2="26548" y2="58885"/>
                        <a14:foregroundMark x1="26548" y1="58885" x2="7500" y2="68872"/>
                        <a14:foregroundMark x1="6071" y1="68353" x2="6429" y2="40467"/>
                        <a14:foregroundMark x1="10238" y1="45655" x2="24286" y2="54864"/>
                        <a14:foregroundMark x1="18452" y1="58495" x2="18452" y2="58495"/>
                        <a14:foregroundMark x1="17381" y1="55901" x2="20238" y2="58625"/>
                        <a14:foregroundMark x1="71548" y1="49157" x2="93214" y2="40208"/>
                        <a14:foregroundMark x1="87738" y1="57717" x2="87738" y2="57717"/>
                        <a14:foregroundMark x1="84524" y1="62776" x2="84524" y2="62776"/>
                        <a14:foregroundMark x1="26905" y1="24514" x2="26905" y2="24514"/>
                        <a14:foregroundMark x1="36071" y1="29831" x2="36071" y2="29831"/>
                        <a14:foregroundMark x1="32976" y1="26459" x2="32976" y2="26459"/>
                        <a14:foregroundMark x1="33690" y1="22698" x2="33690" y2="22698"/>
                        <a14:foregroundMark x1="32024" y1="19455" x2="32024" y2="19455"/>
                        <a14:foregroundMark x1="49643" y1="51102" x2="49643" y2="51102"/>
                        <a14:foregroundMark x1="36786" y1="74708" x2="36786" y2="74708"/>
                        <a14:foregroundMark x1="41667" y1="78859" x2="41667" y2="78859"/>
                        <a14:foregroundMark x1="51786" y1="69909" x2="51786" y2="69909"/>
                        <a14:foregroundMark x1="61071" y1="52140" x2="61071" y2="52140"/>
                        <a14:foregroundMark x1="60714" y1="49935" x2="60714" y2="49935"/>
                        <a14:foregroundMark x1="49286" y1="62387" x2="49048" y2="74319"/>
                        <a14:foregroundMark x1="53214" y1="64721" x2="51071" y2="71336"/>
                        <a14:foregroundMark x1="50357" y1="74319" x2="47857" y2="53307"/>
                        <a14:foregroundMark x1="51786" y1="64721" x2="51071" y2="60182"/>
                        <a14:foregroundMark x1="45595" y1="76005" x2="46190" y2="60182"/>
                        <a14:foregroundMark x1="51429" y1="77821" x2="62381" y2="77043"/>
                        <a14:foregroundMark x1="37619" y1="88067" x2="61429" y2="85473"/>
                        <a14:foregroundMark x1="46548" y1="74060" x2="47143" y2="94553"/>
                        <a14:foregroundMark x1="51786" y1="74319" x2="51310" y2="94553"/>
                        <a14:foregroundMark x1="57976" y1="14786" x2="54524" y2="28016"/>
                        <a14:foregroundMark x1="27500" y1="12451" x2="30595" y2="38262"/>
                        <a14:foregroundMark x1="23095" y1="38262" x2="23095" y2="37743"/>
                        <a14:foregroundMark x1="79048" y1="56420" x2="79048" y2="56420"/>
                        <a14:foregroundMark x1="75357" y1="61868" x2="89048" y2="552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6638" y="1844952"/>
            <a:ext cx="4531147" cy="415894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4457" y="1723823"/>
            <a:ext cx="6096000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ru-RU" sz="2000" dirty="0"/>
              <a:t>Задачи бизнес-аналитика на проекте: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общение </a:t>
            </a:r>
            <a:r>
              <a:rPr lang="ru-RU" sz="2000" dirty="0"/>
              <a:t>с заказчиком и выявление его желаний;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выявление </a:t>
            </a:r>
            <a:r>
              <a:rPr lang="ru-RU" sz="2000" dirty="0"/>
              <a:t>целей, для которых разрабатывается продукт, какие задачи он должен решать;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предложение </a:t>
            </a:r>
            <a:r>
              <a:rPr lang="ru-RU" sz="2000" dirty="0"/>
              <a:t>собственных идей по улучшению конечного продукта;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формирование </a:t>
            </a:r>
            <a:r>
              <a:rPr lang="ru-RU" sz="2000" dirty="0"/>
              <a:t>совместно с заказчиком документации по проекту, в которой подробно описывается, какой именно продукт разрабатывается, каковы его цели и задачи, для какой ЦА предназначен и основные возможности будущей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3701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Системный аналитик (</a:t>
            </a: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Analyst)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7274751" y="1642715"/>
            <a:ext cx="4728800" cy="4493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200" dirty="0"/>
              <a:t>Задачи системного аналитика включают в себя: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анализ </a:t>
            </a:r>
            <a:r>
              <a:rPr lang="ru-RU" sz="2200" dirty="0"/>
              <a:t>данных и метрик;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принятие </a:t>
            </a:r>
            <a:r>
              <a:rPr lang="ru-RU" sz="2200" dirty="0"/>
              <a:t>решений о том, какие именно методы использовать;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составление </a:t>
            </a:r>
            <a:r>
              <a:rPr lang="ru-RU" sz="2200" dirty="0"/>
              <a:t>технического задания (ТЗ);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разработка </a:t>
            </a:r>
            <a:r>
              <a:rPr lang="ru-RU" sz="2200" dirty="0"/>
              <a:t>и написание спецификации;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составление </a:t>
            </a:r>
            <a:r>
              <a:rPr lang="ru-RU" sz="2200" dirty="0"/>
              <a:t>списка требований к системе;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функциональный </a:t>
            </a:r>
            <a:r>
              <a:rPr lang="ru-RU" sz="2200" dirty="0"/>
              <a:t>анализ системы.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7" y="1642715"/>
            <a:ext cx="6562621" cy="451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4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 писатель (</a:t>
            </a: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writer)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70647" y="1840548"/>
            <a:ext cx="5004334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/>
              <a:t>Основными задачами такого специалиста становятся: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 smtClean="0"/>
              <a:t>написание </a:t>
            </a:r>
            <a:r>
              <a:rPr lang="ru-RU" sz="2800" dirty="0"/>
              <a:t>инструкции по эксплуатации системы;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 smtClean="0"/>
              <a:t>составление </a:t>
            </a:r>
            <a:r>
              <a:rPr lang="ru-RU" sz="2800" dirty="0"/>
              <a:t>документации для сотрудников фирмы-заказчика, обеспечивающих поддержку программы в дальнейшем.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647" y="1840548"/>
            <a:ext cx="5411359" cy="418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Проектировщик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35323" y="2034603"/>
            <a:ext cx="6096000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ru-RU" sz="2400" dirty="0"/>
              <a:t>Основные задачи проектировщика: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создание </a:t>
            </a:r>
            <a:r>
              <a:rPr lang="ru-RU" sz="2400" dirty="0"/>
              <a:t>панелей инструментов, меню и кнопок, которые были описаны в ТЗ;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создание </a:t>
            </a:r>
            <a:r>
              <a:rPr lang="ru-RU" sz="2400" dirty="0"/>
              <a:t>макета расположения графических элементов;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демонстрирует </a:t>
            </a:r>
            <a:r>
              <a:rPr lang="ru-RU" sz="2400" dirty="0"/>
              <a:t>команде/заказчику черновик продукта, например, как будут осуществляться переходы между элементами и страницами (экранами) продукта.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690" y="2034604"/>
            <a:ext cx="5413190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(</a:t>
            </a: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Designer)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35323" y="1599051"/>
            <a:ext cx="4830163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400" dirty="0"/>
              <a:t>Задачи дизайнера выглядят так: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определение </a:t>
            </a:r>
            <a:r>
              <a:rPr lang="ru-RU" sz="2400" dirty="0"/>
              <a:t>формы и цвета каждого элемента продукта, чтобы вместе они составляли единую картину;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прорисовка </a:t>
            </a:r>
            <a:r>
              <a:rPr lang="ru-RU" sz="2400" dirty="0"/>
              <a:t>графических элементов;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err="1" smtClean="0"/>
              <a:t>отрисовка</a:t>
            </a:r>
            <a:r>
              <a:rPr lang="ru-RU" sz="2400" dirty="0" smtClean="0"/>
              <a:t> </a:t>
            </a:r>
            <a:r>
              <a:rPr lang="ru-RU" sz="2400" dirty="0"/>
              <a:t>баннеров и логотипов для продукта;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конечное </a:t>
            </a:r>
            <a:r>
              <a:rPr lang="ru-RU" sz="2400" dirty="0"/>
              <a:t>оформление продукта.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73" y="1597750"/>
            <a:ext cx="5541713" cy="41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3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24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Верстальщик</a:t>
            </a: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(Web developer / Front end developer)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776686" y="1795166"/>
            <a:ext cx="6096000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ru-RU" sz="3200" dirty="0"/>
              <a:t>Задачи верстальщика: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3200" dirty="0" smtClean="0"/>
              <a:t>постановка </a:t>
            </a:r>
            <a:r>
              <a:rPr lang="ru-RU" sz="3200" dirty="0"/>
              <a:t>правил, как браузер должен отобразить тот или иной элемент на </a:t>
            </a:r>
            <a:r>
              <a:rPr lang="ru-RU" sz="3200" dirty="0" err="1"/>
              <a:t>web</a:t>
            </a:r>
            <a:r>
              <a:rPr lang="ru-RU" sz="3200" dirty="0"/>
              <a:t>-странице;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3200" dirty="0" smtClean="0"/>
              <a:t>создание </a:t>
            </a:r>
            <a:r>
              <a:rPr lang="ru-RU" sz="3200" dirty="0"/>
              <a:t>эффектов переходов и </a:t>
            </a:r>
            <a:r>
              <a:rPr lang="ru-RU" sz="3200" dirty="0" err="1"/>
              <a:t>кликабельности</a:t>
            </a:r>
            <a:r>
              <a:rPr lang="ru-RU" sz="32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3200" dirty="0" smtClean="0"/>
              <a:t>выравнивание </a:t>
            </a:r>
            <a:r>
              <a:rPr lang="ru-RU" sz="3200" dirty="0"/>
              <a:t>текста.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r="43905"/>
          <a:stretch/>
        </p:blipFill>
        <p:spPr>
          <a:xfrm>
            <a:off x="235323" y="1386670"/>
            <a:ext cx="427445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 / Программист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68704" y="2028371"/>
            <a:ext cx="5021943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/>
              <a:t>Задачи разработчика включают в себя: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воплощение </a:t>
            </a:r>
            <a:r>
              <a:rPr lang="ru-RU" sz="2400" dirty="0"/>
              <a:t>в жизнь функций, которые должна иметь система;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создание </a:t>
            </a:r>
            <a:r>
              <a:rPr lang="ru-RU" sz="2400" dirty="0"/>
              <a:t>логики, которая отвечает за то, чтобы все функции системы выполнялись именно так, как это и было задумано изначально.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64" y="2028371"/>
            <a:ext cx="5678478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Тестировщик</a:t>
            </a:r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Engineer)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7416800" y="2337716"/>
            <a:ext cx="4250985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800" dirty="0"/>
              <a:t>Его основные задачи: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 smtClean="0"/>
              <a:t>выявление </a:t>
            </a:r>
            <a:r>
              <a:rPr lang="ru-RU" sz="2800" dirty="0"/>
              <a:t>ошибок и недочетов в работе системы;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 smtClean="0"/>
              <a:t>давать </a:t>
            </a:r>
            <a:r>
              <a:rPr lang="ru-RU" sz="2800" dirty="0" err="1"/>
              <a:t>фидбек</a:t>
            </a:r>
            <a:r>
              <a:rPr lang="ru-RU" sz="2800" dirty="0"/>
              <a:t> по продукту.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41" y="1906829"/>
            <a:ext cx="5657477" cy="35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Локализатор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4457" y="2431695"/>
            <a:ext cx="4866615" cy="3170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500" dirty="0"/>
              <a:t>В задачи </a:t>
            </a:r>
            <a:r>
              <a:rPr lang="ru-RU" sz="2500" dirty="0" err="1"/>
              <a:t>локализатора</a:t>
            </a:r>
            <a:r>
              <a:rPr lang="ru-RU" sz="2500" dirty="0"/>
              <a:t> входит: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500" dirty="0" smtClean="0"/>
              <a:t>перевод </a:t>
            </a:r>
            <a:r>
              <a:rPr lang="ru-RU" sz="2500" dirty="0"/>
              <a:t>всех слов и команд на другой язык, где планируется распространение и продажа продукта;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500" dirty="0" smtClean="0"/>
              <a:t>контроль </a:t>
            </a:r>
            <a:r>
              <a:rPr lang="ru-RU" sz="2500" dirty="0"/>
              <a:t>за внешним видом переведенного продукта.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123" y="2431695"/>
            <a:ext cx="6738741" cy="31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Тимлид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35323" y="1798826"/>
            <a:ext cx="6096000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ru-RU" dirty="0"/>
              <a:t>Задачи </a:t>
            </a:r>
            <a:r>
              <a:rPr lang="ru-RU" dirty="0" err="1"/>
              <a:t>тимлида</a:t>
            </a:r>
            <a:r>
              <a:rPr lang="ru-RU" dirty="0"/>
              <a:t>, обычно включают в себя: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/>
              <a:t>Набор </a:t>
            </a:r>
            <a:r>
              <a:rPr lang="ru-RU" dirty="0"/>
              <a:t>сотрудников в команду, подбор необходимых для выполнения поставленной задачи специалистов. Важно, чтобы в команде была сплоченность и высокий уровень корпоративной культуры.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/>
              <a:t>Принятие </a:t>
            </a:r>
            <a:r>
              <a:rPr lang="ru-RU" dirty="0"/>
              <a:t>решений по вопросам стратегии разработки.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/>
              <a:t>Делегирование </a:t>
            </a:r>
            <a:r>
              <a:rPr lang="ru-RU" dirty="0"/>
              <a:t>задач между специалистами. Контроль за </a:t>
            </a:r>
            <a:r>
              <a:rPr lang="ru-RU" dirty="0" err="1"/>
              <a:t>дедлайнами</a:t>
            </a:r>
            <a:r>
              <a:rPr lang="ru-RU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/>
              <a:t>Выстраивание </a:t>
            </a:r>
            <a:r>
              <a:rPr lang="ru-RU" dirty="0"/>
              <a:t>коммуникации с другими отделами, а не только внутри команды. Именно </a:t>
            </a:r>
            <a:r>
              <a:rPr lang="ru-RU" dirty="0" err="1"/>
              <a:t>тимлид</a:t>
            </a:r>
            <a:r>
              <a:rPr lang="ru-RU" dirty="0"/>
              <a:t> общается с </a:t>
            </a:r>
            <a:r>
              <a:rPr lang="ru-RU" dirty="0" err="1"/>
              <a:t>тестировщиками</a:t>
            </a:r>
            <a:r>
              <a:rPr lang="ru-RU" dirty="0"/>
              <a:t>, дизайнерами и прочими специалистами, решая вопросы, не прибегая к помощи заказчика.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45" y="2220686"/>
            <a:ext cx="5421083" cy="32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577741" y="1258245"/>
            <a:ext cx="9036517" cy="5355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hlinkClick r:id="rId3" action="ppaction://hlinksldjump"/>
              </a:rPr>
              <a:t>Раздел 1. Вступление (Слайд 3)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hlinkClick r:id="rId4" action="ppaction://hlinksldjump"/>
              </a:rPr>
              <a:t>Раздел 2. Стандартный </a:t>
            </a:r>
            <a:r>
              <a:rPr lang="ru-RU" dirty="0">
                <a:hlinkClick r:id="rId4" action="ppaction://hlinksldjump"/>
              </a:rPr>
              <a:t>список </a:t>
            </a:r>
            <a:r>
              <a:rPr lang="ru-RU" dirty="0" smtClean="0">
                <a:hlinkClick r:id="rId4" action="ppaction://hlinksldjump"/>
              </a:rPr>
              <a:t>ролей (слайд 4)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hlinkClick r:id="rId5" action="ppaction://hlinksldjump"/>
              </a:rPr>
              <a:t>Раздел 2.1. Аккаунт (Слайд 5)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hlinkClick r:id="rId6" action="ppaction://hlinksldjump"/>
              </a:rPr>
              <a:t>Раздел 2.2. </a:t>
            </a:r>
            <a:r>
              <a:rPr lang="ru-RU" dirty="0" err="1" smtClean="0">
                <a:hlinkClick r:id="rId6" action="ppaction://hlinksldjump"/>
              </a:rPr>
              <a:t>Продакт</a:t>
            </a:r>
            <a:r>
              <a:rPr lang="ru-RU" dirty="0" smtClean="0">
                <a:hlinkClick r:id="rId6" action="ppaction://hlinksldjump"/>
              </a:rPr>
              <a:t>-менеджер (Слайд 6)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hlinkClick r:id="rId7" action="ppaction://hlinksldjump"/>
              </a:rPr>
              <a:t>Раздел 2.3. </a:t>
            </a:r>
            <a:r>
              <a:rPr lang="ru-RU" dirty="0" err="1" smtClean="0">
                <a:hlinkClick r:id="rId7" action="ppaction://hlinksldjump"/>
              </a:rPr>
              <a:t>Проджект</a:t>
            </a:r>
            <a:r>
              <a:rPr lang="ru-RU" dirty="0" smtClean="0">
                <a:hlinkClick r:id="rId7" action="ppaction://hlinksldjump"/>
              </a:rPr>
              <a:t>-менеджер (Слайд 7)</a:t>
            </a: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hlinkClick r:id="rId8" action="ppaction://hlinksldjump"/>
              </a:rPr>
              <a:t>Раздел 2.4. </a:t>
            </a:r>
            <a:r>
              <a:rPr lang="ru-RU" dirty="0" err="1" smtClean="0">
                <a:hlinkClick r:id="rId8" action="ppaction://hlinksldjump"/>
              </a:rPr>
              <a:t>Сейл</a:t>
            </a:r>
            <a:r>
              <a:rPr lang="ru-RU" dirty="0" smtClean="0">
                <a:hlinkClick r:id="rId8" action="ppaction://hlinksldjump"/>
              </a:rPr>
              <a:t>-менеджер (Слайд 8)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hlinkClick r:id="rId9" action="ppaction://hlinksldjump"/>
              </a:rPr>
              <a:t>Раздел 2.5</a:t>
            </a:r>
            <a:r>
              <a:rPr lang="ru-RU" dirty="0">
                <a:hlinkClick r:id="rId9" action="ppaction://hlinksldjump"/>
              </a:rPr>
              <a:t>. Архитектор (</a:t>
            </a:r>
            <a:r>
              <a:rPr lang="en-US" dirty="0">
                <a:hlinkClick r:id="rId9" action="ppaction://hlinksldjump"/>
              </a:rPr>
              <a:t>Architect</a:t>
            </a:r>
            <a:r>
              <a:rPr lang="en-US" dirty="0" smtClean="0">
                <a:hlinkClick r:id="rId9" action="ppaction://hlinksldjump"/>
              </a:rPr>
              <a:t>)</a:t>
            </a:r>
            <a:r>
              <a:rPr lang="ru-RU" dirty="0" smtClean="0">
                <a:hlinkClick r:id="rId9" action="ppaction://hlinksldjump"/>
              </a:rPr>
              <a:t> (Слайд 9)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10" action="ppaction://hlinksldjump"/>
              </a:rPr>
              <a:t>Раздел 2.6. Бизнес Аналитик (</a:t>
            </a:r>
            <a:r>
              <a:rPr lang="en-US" dirty="0">
                <a:hlinkClick r:id="rId10" action="ppaction://hlinksldjump"/>
              </a:rPr>
              <a:t>Business Analyst</a:t>
            </a:r>
            <a:r>
              <a:rPr lang="en-US" dirty="0" smtClean="0">
                <a:hlinkClick r:id="rId10" action="ppaction://hlinksldjump"/>
              </a:rPr>
              <a:t>)</a:t>
            </a:r>
            <a:r>
              <a:rPr lang="ru-RU" dirty="0" smtClean="0">
                <a:hlinkClick r:id="rId10" action="ppaction://hlinksldjump"/>
              </a:rPr>
              <a:t> (Слайд 10)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11" action="ppaction://hlinksldjump"/>
              </a:rPr>
              <a:t>Раздел 2.7. Системный аналитик (</a:t>
            </a:r>
            <a:r>
              <a:rPr lang="en-US" dirty="0">
                <a:hlinkClick r:id="rId11" action="ppaction://hlinksldjump"/>
              </a:rPr>
              <a:t>System Analyst</a:t>
            </a:r>
            <a:r>
              <a:rPr lang="en-US" dirty="0" smtClean="0">
                <a:hlinkClick r:id="rId11" action="ppaction://hlinksldjump"/>
              </a:rPr>
              <a:t>)</a:t>
            </a:r>
            <a:r>
              <a:rPr lang="ru-RU" dirty="0" smtClean="0">
                <a:hlinkClick r:id="rId11" action="ppaction://hlinksldjump"/>
              </a:rPr>
              <a:t> (Слайд 11)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hlinkClick r:id="rId12" action="ppaction://hlinksldjump"/>
              </a:rPr>
              <a:t>Раздел </a:t>
            </a:r>
            <a:r>
              <a:rPr lang="ru-RU" dirty="0">
                <a:hlinkClick r:id="rId12" action="ppaction://hlinksldjump"/>
              </a:rPr>
              <a:t>2.8. Технический писатель (</a:t>
            </a:r>
            <a:r>
              <a:rPr lang="en-US" dirty="0">
                <a:hlinkClick r:id="rId12" action="ppaction://hlinksldjump"/>
              </a:rPr>
              <a:t>Technical writer</a:t>
            </a:r>
            <a:r>
              <a:rPr lang="en-US" dirty="0" smtClean="0">
                <a:hlinkClick r:id="rId12" action="ppaction://hlinksldjump"/>
              </a:rPr>
              <a:t>)</a:t>
            </a:r>
            <a:r>
              <a:rPr lang="ru-RU" dirty="0" smtClean="0">
                <a:hlinkClick r:id="rId12" action="ppaction://hlinksldjump"/>
              </a:rPr>
              <a:t> (Слайд 12)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13" action="ppaction://hlinksldjump"/>
              </a:rPr>
              <a:t>Раздел 2.9. </a:t>
            </a:r>
            <a:r>
              <a:rPr lang="ru-RU" dirty="0" smtClean="0">
                <a:hlinkClick r:id="rId13" action="ppaction://hlinksldjump"/>
              </a:rPr>
              <a:t>Проектировщик (Слайд 13)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14" action="ppaction://hlinksldjump"/>
              </a:rPr>
              <a:t>Раздел 2.10. Дизайнер (</a:t>
            </a:r>
            <a:r>
              <a:rPr lang="en-US" dirty="0">
                <a:hlinkClick r:id="rId14" action="ppaction://hlinksldjump"/>
              </a:rPr>
              <a:t>Designer</a:t>
            </a:r>
            <a:r>
              <a:rPr lang="en-US" dirty="0" smtClean="0">
                <a:hlinkClick r:id="rId14" action="ppaction://hlinksldjump"/>
              </a:rPr>
              <a:t>)</a:t>
            </a:r>
            <a:r>
              <a:rPr lang="ru-RU" dirty="0" smtClean="0">
                <a:hlinkClick r:id="rId14" action="ppaction://hlinksldjump"/>
              </a:rPr>
              <a:t> (Слайд 14)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hlinkClick r:id="rId15" action="ppaction://hlinksldjump"/>
              </a:rPr>
              <a:t>Раздел 2.11. </a:t>
            </a:r>
            <a:r>
              <a:rPr lang="en-US" dirty="0" err="1">
                <a:hlinkClick r:id="rId15" action="ppaction://hlinksldjump"/>
              </a:rPr>
              <a:t>Верстальщик</a:t>
            </a:r>
            <a:r>
              <a:rPr lang="en-US" dirty="0">
                <a:hlinkClick r:id="rId15" action="ppaction://hlinksldjump"/>
              </a:rPr>
              <a:t> (Web developer / Front end developer</a:t>
            </a:r>
            <a:r>
              <a:rPr lang="en-US" dirty="0" smtClean="0">
                <a:hlinkClick r:id="rId15" action="ppaction://hlinksldjump"/>
              </a:rPr>
              <a:t>)</a:t>
            </a:r>
            <a:r>
              <a:rPr lang="ru-RU" dirty="0" smtClean="0">
                <a:hlinkClick r:id="rId15" action="ppaction://hlinksldjump"/>
              </a:rPr>
              <a:t> (Слайд 15)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16" action="ppaction://hlinksldjump"/>
              </a:rPr>
              <a:t>Раздел 2.12. Разработчик / Программист </a:t>
            </a:r>
            <a:r>
              <a:rPr lang="ru-RU" dirty="0" smtClean="0">
                <a:hlinkClick r:id="rId16" action="ppaction://hlinksldjump"/>
              </a:rPr>
              <a:t>(Слайд 16)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17" action="ppaction://hlinksldjump"/>
              </a:rPr>
              <a:t>Раздел 2.13. </a:t>
            </a:r>
            <a:r>
              <a:rPr lang="ru-RU" dirty="0" err="1">
                <a:hlinkClick r:id="rId17" action="ppaction://hlinksldjump"/>
              </a:rPr>
              <a:t>Тестировщик</a:t>
            </a:r>
            <a:r>
              <a:rPr lang="ru-RU" dirty="0">
                <a:hlinkClick r:id="rId17" action="ppaction://hlinksldjump"/>
              </a:rPr>
              <a:t> (</a:t>
            </a:r>
            <a:r>
              <a:rPr lang="en-US" dirty="0">
                <a:hlinkClick r:id="rId17" action="ppaction://hlinksldjump"/>
              </a:rPr>
              <a:t>Testing Engineer</a:t>
            </a:r>
            <a:r>
              <a:rPr lang="en-US" dirty="0" smtClean="0">
                <a:hlinkClick r:id="rId17" action="ppaction://hlinksldjump"/>
              </a:rPr>
              <a:t>)</a:t>
            </a:r>
            <a:r>
              <a:rPr lang="ru-RU" dirty="0" smtClean="0">
                <a:hlinkClick r:id="rId17" action="ppaction://hlinksldjump"/>
              </a:rPr>
              <a:t> (Слайд 17)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18" action="ppaction://hlinksldjump"/>
              </a:rPr>
              <a:t>Раздел 2.14. </a:t>
            </a:r>
            <a:r>
              <a:rPr lang="ru-RU" dirty="0" err="1" smtClean="0">
                <a:hlinkClick r:id="rId18" action="ppaction://hlinksldjump"/>
              </a:rPr>
              <a:t>Локализатор</a:t>
            </a:r>
            <a:r>
              <a:rPr lang="ru-RU" dirty="0" smtClean="0">
                <a:hlinkClick r:id="rId18" action="ppaction://hlinksldjump"/>
              </a:rPr>
              <a:t> (Слайд 18)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19" action="ppaction://hlinksldjump"/>
              </a:rPr>
              <a:t>Раздел 2.15. </a:t>
            </a:r>
            <a:r>
              <a:rPr lang="ru-RU" dirty="0" err="1" smtClean="0">
                <a:hlinkClick r:id="rId19" action="ppaction://hlinksldjump"/>
              </a:rPr>
              <a:t>Тимлид</a:t>
            </a:r>
            <a:r>
              <a:rPr lang="ru-RU" dirty="0" smtClean="0">
                <a:hlinkClick r:id="rId19" action="ppaction://hlinksldjump"/>
              </a:rPr>
              <a:t> (Слайд 19)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20" action="ppaction://hlinksldjump"/>
              </a:rPr>
              <a:t>Раздел 3. </a:t>
            </a:r>
            <a:r>
              <a:rPr lang="ru-RU" dirty="0" smtClean="0">
                <a:hlinkClick r:id="rId20" action="ppaction://hlinksldjump"/>
              </a:rPr>
              <a:t>Заключение (Слайд 20)</a:t>
            </a:r>
            <a:endParaRPr lang="ru-RU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hlinkClick r:id="rId21" action="ppaction://hlinksldjump"/>
              </a:rPr>
              <a:t>Раздел 4. </a:t>
            </a:r>
            <a:r>
              <a:rPr lang="ru-RU" dirty="0" smtClean="0">
                <a:hlinkClick r:id="rId21" action="ppaction://hlinksldjump"/>
              </a:rPr>
              <a:t>Вопросы (Слайд 21)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713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70647" y="4674274"/>
            <a:ext cx="10745993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dirty="0"/>
              <a:t>В разработке продукта принимают участие большое количество человек, при этом у каждого из них свои задачи. Чтобы добиться эффективного взаимодействия между ними, важно правильно подобрать команду и ведущих специалистов, имеющих определенные </a:t>
            </a:r>
            <a:r>
              <a:rPr lang="ru-RU" dirty="0" err="1"/>
              <a:t>hard</a:t>
            </a:r>
            <a:r>
              <a:rPr lang="ru-RU" dirty="0"/>
              <a:t> и </a:t>
            </a:r>
            <a:r>
              <a:rPr lang="ru-RU" dirty="0" err="1"/>
              <a:t>soft</a:t>
            </a:r>
            <a:r>
              <a:rPr lang="ru-RU" dirty="0"/>
              <a:t> навыки. Только в таком случае можно добиться качественного и эффективного взаимодействия, продуктивной коммуникации внутри команды.</a:t>
            </a:r>
          </a:p>
          <a:p>
            <a:r>
              <a:rPr lang="ru-RU" dirty="0"/>
              <a:t>Важно обращать внимание на масштабы проекта, готовится ли он для распространения на зарубежном рынке.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482" y="1161969"/>
            <a:ext cx="6043036" cy="33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Вопросы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241143" y="2166769"/>
            <a:ext cx="5570083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Кем является </a:t>
            </a:r>
            <a:r>
              <a:rPr lang="ru-RU" sz="2400" dirty="0" err="1" smtClean="0"/>
              <a:t>проджект</a:t>
            </a:r>
            <a:r>
              <a:rPr lang="ru-RU" sz="2400" dirty="0" smtClean="0"/>
              <a:t>-менеджер?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У кого из команды разработчиков больше всего обязанностей?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Как расшифровывается аббревиатура ЦА?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Каковы задачи верстальщика?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Сколько всего ролей разработчиков прозвучало в докладе?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59" y="1535713"/>
            <a:ext cx="5112658" cy="51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2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Номер слайда 3"/>
          <p:cNvSpPr txBox="1">
            <a:spLocks noGrp="1"/>
          </p:cNvSpPr>
          <p:nvPr/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D26CB69-0E5E-4F73-980D-53FFA1DC5920}" type="slidenum">
              <a:rPr lang="ru-RU" sz="1400">
                <a:solidFill>
                  <a:prstClr val="black"/>
                </a:solidFill>
                <a:latin typeface="Calibri"/>
              </a:rPr>
              <a:pPr algn="r"/>
              <a:t>22</a:t>
            </a:fld>
            <a:endParaRPr lang="ru-RU" sz="1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86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2989263"/>
            <a:ext cx="3096344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Прямоугольник 5"/>
          <p:cNvSpPr>
            <a:spLocks noChangeArrowheads="1"/>
          </p:cNvSpPr>
          <p:nvPr/>
        </p:nvSpPr>
        <p:spPr bwMode="auto">
          <a:xfrm>
            <a:off x="5842000" y="0"/>
            <a:ext cx="4826000" cy="6858000"/>
          </a:xfrm>
          <a:prstGeom prst="rect">
            <a:avLst/>
          </a:prstGeom>
          <a:solidFill>
            <a:srgbClr val="97191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prstClr val="white"/>
              </a:solidFill>
              <a:latin typeface="Calibri" pitchFamily="34" charset="0"/>
            </a:endParaRPr>
          </a:p>
          <a:p>
            <a:pPr algn="ctr" defTabSz="1042988"/>
            <a:r>
              <a:rPr lang="ru-RU" sz="3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  <a:p>
            <a:pPr defTabSz="1042988"/>
            <a:endParaRPr lang="ru-RU" sz="1400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sz="1400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ru-RU" sz="1400" b="1" u="sng" dirty="0">
              <a:solidFill>
                <a:prstClr val="white"/>
              </a:solidFill>
              <a:latin typeface="Calibri" pitchFamily="34" charset="0"/>
            </a:endParaRPr>
          </a:p>
          <a:p>
            <a:pPr defTabSz="1042988"/>
            <a:endParaRPr lang="en-US" sz="1400" b="1" u="sng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endParaRPr lang="en-US" sz="1400" b="1" u="sng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endParaRPr lang="en-US" sz="1400" b="1" u="sng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endParaRPr lang="en-US" sz="1400" b="1" u="sng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400" b="1" u="sng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Адрес:</a:t>
            </a:r>
            <a:endParaRPr lang="en-US" sz="1400" b="1" u="sng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endParaRPr lang="ru-RU" sz="1400" b="1" u="sng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r>
              <a:rPr lang="ru-RU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Н.Новгород</a:t>
            </a:r>
            <a:r>
              <a:rPr lang="ru-RU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ул. Гагарина, д.46 </a:t>
            </a:r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defTabSz="1042988"/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управления – филиал </a:t>
            </a:r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pPr defTabSz="1042988"/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академии народного хозяйства и </a:t>
            </a:r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defTabSz="1042988"/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государственной службы при Президенте РФ</a:t>
            </a:r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042988"/>
            <a:endParaRPr lang="ru-RU" sz="1400" dirty="0">
              <a:solidFill>
                <a:prstClr val="white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" name="Стрелка вверх 6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9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Вступление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4457" y="2638738"/>
            <a:ext cx="6615657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000" dirty="0"/>
              <a:t>Разработка ИТ-продукта – это длительный и трудоемкий процесс. В каждом проекте участвует большое количество специалистов. В небольших компаниях часто один менеджер отвечает сразу за несколько моментов, выполняя несколько ролей. В крупных корпорациях такое не приветствуется.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14" y="2610295"/>
            <a:ext cx="4847772" cy="2706099"/>
          </a:xfrm>
          <a:prstGeom prst="rect">
            <a:avLst/>
          </a:prstGeom>
        </p:spPr>
      </p:pic>
      <p:sp>
        <p:nvSpPr>
          <p:cNvPr id="7" name="Стрелка вверх 6">
            <a:hlinkClick r:id="rId4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29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Стандартный список ролей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4457" y="1698653"/>
            <a:ext cx="6601143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/>
              <a:t>Аккаунт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Продакт</a:t>
            </a: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Проджект</a:t>
            </a:r>
            <a:r>
              <a:rPr lang="ru-RU" dirty="0"/>
              <a:t>-менеджер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Сейл</a:t>
            </a: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Архитектор (</a:t>
            </a:r>
            <a:r>
              <a:rPr lang="ru-RU" dirty="0" err="1"/>
              <a:t>Architect</a:t>
            </a:r>
            <a:r>
              <a:rPr lang="ru-RU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Бизнес Аналитик (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Analyst</a:t>
            </a:r>
            <a:r>
              <a:rPr lang="ru-RU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Системный аналитик (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Analyst</a:t>
            </a:r>
            <a:r>
              <a:rPr lang="ru-RU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Технический писатель (</a:t>
            </a:r>
            <a:r>
              <a:rPr lang="ru-RU" dirty="0" err="1"/>
              <a:t>Technical</a:t>
            </a:r>
            <a:r>
              <a:rPr lang="ru-RU" dirty="0"/>
              <a:t> </a:t>
            </a:r>
            <a:r>
              <a:rPr lang="ru-RU" dirty="0" err="1"/>
              <a:t>writer</a:t>
            </a:r>
            <a:r>
              <a:rPr lang="ru-RU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Проектировщик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Дизайнер (</a:t>
            </a:r>
            <a:r>
              <a:rPr lang="ru-RU" dirty="0" err="1"/>
              <a:t>Designer</a:t>
            </a:r>
            <a:r>
              <a:rPr lang="ru-RU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Верстальщик</a:t>
            </a:r>
            <a:r>
              <a:rPr lang="en-US" dirty="0"/>
              <a:t> (Web developer / Front end developer)</a:t>
            </a: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Разработчик</a:t>
            </a:r>
            <a:r>
              <a:rPr lang="en-US" dirty="0"/>
              <a:t> / </a:t>
            </a:r>
            <a:r>
              <a:rPr lang="ru-RU" dirty="0"/>
              <a:t>Программист</a:t>
            </a:r>
            <a:r>
              <a:rPr lang="en-US" dirty="0"/>
              <a:t> (Developer) (backend &amp; frontend)</a:t>
            </a: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Тестировщик</a:t>
            </a:r>
            <a:r>
              <a:rPr lang="ru-RU" dirty="0"/>
              <a:t> (</a:t>
            </a:r>
            <a:r>
              <a:rPr lang="ru-RU" dirty="0" err="1"/>
              <a:t>Testing</a:t>
            </a:r>
            <a:r>
              <a:rPr lang="ru-RU" dirty="0"/>
              <a:t> </a:t>
            </a:r>
            <a:r>
              <a:rPr lang="ru-RU" dirty="0" err="1"/>
              <a:t>Engineer</a:t>
            </a:r>
            <a:r>
              <a:rPr lang="ru-RU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Локализатор</a:t>
            </a: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Тимлид</a:t>
            </a:r>
            <a:endParaRPr lang="ru-RU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120" y="1698652"/>
            <a:ext cx="5249168" cy="4524315"/>
          </a:xfrm>
          <a:prstGeom prst="rect">
            <a:avLst/>
          </a:prstGeom>
        </p:spPr>
      </p:pic>
      <p:sp>
        <p:nvSpPr>
          <p:cNvPr id="7" name="Стрелка вверх 6">
            <a:hlinkClick r:id="rId4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84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Аккаунт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732927" y="1785935"/>
            <a:ext cx="4934858" cy="4093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000" dirty="0"/>
              <a:t>Задачи: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развитие </a:t>
            </a:r>
            <a:r>
              <a:rPr lang="ru-RU" sz="2000" dirty="0"/>
              <a:t>партнерских отношений между фирмой-исполнителем и заказчиком продукта;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курирование </a:t>
            </a:r>
            <a:r>
              <a:rPr lang="ru-RU" sz="2000" dirty="0"/>
              <a:t>команды, работающей над проектом;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оперативное </a:t>
            </a:r>
            <a:r>
              <a:rPr lang="ru-RU" sz="2000" dirty="0"/>
              <a:t>решение нестандартных ситуаций и вопросов между клиентом и командой или внутри команды;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создание </a:t>
            </a:r>
            <a:r>
              <a:rPr lang="ru-RU" sz="2000" dirty="0"/>
              <a:t>плана выполнения заказа;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анализ </a:t>
            </a:r>
            <a:r>
              <a:rPr lang="ru-RU" sz="2000" dirty="0"/>
              <a:t>рисков и гарант </a:t>
            </a:r>
            <a:r>
              <a:rPr lang="ru-RU" sz="2000" dirty="0" err="1"/>
              <a:t>дедлайнов</a:t>
            </a:r>
            <a:r>
              <a:rPr lang="ru-RU" sz="20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документооборот </a:t>
            </a:r>
            <a:r>
              <a:rPr lang="ru-RU" sz="2000" dirty="0"/>
              <a:t>по проекту.</a:t>
            </a:r>
          </a:p>
        </p:txBody>
      </p:sp>
      <p:pic>
        <p:nvPicPr>
          <p:cNvPr id="1026" name="Picture 2" descr="https://senior.ua/storage/article/content/3ad9433f-0886-4aa7-9032-6e955badbf8b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7" r="11351"/>
          <a:stretch/>
        </p:blipFill>
        <p:spPr bwMode="auto">
          <a:xfrm>
            <a:off x="0" y="1594154"/>
            <a:ext cx="5342523" cy="44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 вверх 8">
            <a:hlinkClick r:id="rId4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7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Продакт</a:t>
            </a:r>
            <a:r>
              <a:rPr lang="ru-RU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-менеджер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4457" y="2199485"/>
            <a:ext cx="5120686" cy="3170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000" dirty="0"/>
              <a:t>В его задачи входит: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продумывание </a:t>
            </a:r>
            <a:r>
              <a:rPr lang="ru-RU" sz="2000" dirty="0"/>
              <a:t>стратегии развития продукта;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определение </a:t>
            </a:r>
            <a:r>
              <a:rPr lang="ru-RU" sz="2000" dirty="0"/>
              <a:t>ЦА продукта, понимание ее болей;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анализ </a:t>
            </a:r>
            <a:r>
              <a:rPr lang="ru-RU" sz="2000" dirty="0"/>
              <a:t>рынка и стратегия продвижения продукта;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знание </a:t>
            </a:r>
            <a:r>
              <a:rPr lang="ru-RU" sz="2000" dirty="0"/>
              <a:t>особенностей продукта, его плюсов и особенностей;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презентация </a:t>
            </a:r>
            <a:r>
              <a:rPr lang="ru-RU" sz="2000" dirty="0"/>
              <a:t>продукта.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25" y="2199486"/>
            <a:ext cx="5747348" cy="3170099"/>
          </a:xfrm>
          <a:prstGeom prst="rect">
            <a:avLst/>
          </a:prstGeom>
        </p:spPr>
      </p:pic>
      <p:sp>
        <p:nvSpPr>
          <p:cNvPr id="8" name="Стрелка вверх 7">
            <a:hlinkClick r:id="rId4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5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Проджект</a:t>
            </a:r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-менеджер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5323" y="2070259"/>
            <a:ext cx="5672230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000" dirty="0"/>
              <a:t>В его задачи входит: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бюджет </a:t>
            </a:r>
            <a:r>
              <a:rPr lang="ru-RU" sz="2000" dirty="0"/>
              <a:t>проекта;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сбор </a:t>
            </a:r>
            <a:r>
              <a:rPr lang="ru-RU" sz="2000" dirty="0"/>
              <a:t>требований по проекту и постановка целей по итогам анализа этих требований;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делегирование </a:t>
            </a:r>
            <a:r>
              <a:rPr lang="ru-RU" sz="2000" dirty="0"/>
              <a:t>задач;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контроль </a:t>
            </a:r>
            <a:r>
              <a:rPr lang="ru-RU" sz="2000" dirty="0"/>
              <a:t>за </a:t>
            </a:r>
            <a:r>
              <a:rPr lang="ru-RU" sz="2000" dirty="0" err="1"/>
              <a:t>дедлайнами</a:t>
            </a:r>
            <a:r>
              <a:rPr lang="ru-RU" sz="20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общение </a:t>
            </a:r>
            <a:r>
              <a:rPr lang="ru-RU" sz="2000" dirty="0"/>
              <a:t>с заказчиком по конкретным техническим задачам и нюансам ТЗ;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распределение </a:t>
            </a:r>
            <a:r>
              <a:rPr lang="ru-RU" sz="2000" dirty="0"/>
              <a:t>зон ответственности между ключевыми специалистами проекта;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сбор </a:t>
            </a:r>
            <a:r>
              <a:rPr lang="ru-RU" sz="2000" dirty="0"/>
              <a:t>и контроль метрических данных проекта.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218" y="2070259"/>
            <a:ext cx="4686567" cy="3785652"/>
          </a:xfrm>
          <a:prstGeom prst="rect">
            <a:avLst/>
          </a:prstGeom>
        </p:spPr>
      </p:pic>
      <p:sp>
        <p:nvSpPr>
          <p:cNvPr id="8" name="Стрелка вверх 7">
            <a:hlinkClick r:id="rId4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07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Сейл</a:t>
            </a:r>
            <a:r>
              <a:rPr lang="ru-RU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-менеджер 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781265" y="1723192"/>
            <a:ext cx="5091421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400" dirty="0"/>
              <a:t>Его основные задачи: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найти </a:t>
            </a:r>
            <a:r>
              <a:rPr lang="ru-RU" sz="2400" dirty="0"/>
              <a:t>клиента;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произвести </a:t>
            </a:r>
            <a:r>
              <a:rPr lang="ru-RU" sz="2400" dirty="0"/>
              <a:t>на него хорошее впечатление, убедить, что продукт или решение – именно то, что ему в данный момент необходимо и закроет его боли на все 100%;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продать</a:t>
            </a:r>
            <a:r>
              <a:rPr lang="ru-RU" sz="2400" dirty="0"/>
              <a:t>, то есть подписать контракт на поставку товаров и/или услуг.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23" y="1723192"/>
            <a:ext cx="4394735" cy="41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" y="103107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1"/>
            <a:ext cx="12192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 (</a:t>
            </a: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Architect)</a:t>
            </a:r>
            <a:endParaRPr lang="ru-RU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9979024" y="3472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6" name="Стрелка вверх 5">
            <a:hlinkClick r:id="rId3" action="ppaction://hlinksldjump"/>
          </p:cNvPr>
          <p:cNvSpPr/>
          <p:nvPr/>
        </p:nvSpPr>
        <p:spPr>
          <a:xfrm>
            <a:off x="11462884" y="6342742"/>
            <a:ext cx="409802" cy="36285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35323" y="2010804"/>
            <a:ext cx="5657477" cy="4093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 smtClean="0"/>
              <a:t>Задачи: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составление </a:t>
            </a:r>
            <a:r>
              <a:rPr lang="ru-RU" sz="2000" dirty="0"/>
              <a:t>конструкции программного обеспечения (ПО), элементов и их взаимосвязи;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знание </a:t>
            </a:r>
            <a:r>
              <a:rPr lang="ru-RU" sz="2000" dirty="0"/>
              <a:t>мировых практик разработки ПО и построение системы в зависимости от задач бизнеса, для которого она разрабатывается;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проектирование </a:t>
            </a:r>
            <a:r>
              <a:rPr lang="ru-RU" sz="2000" dirty="0"/>
              <a:t>архитектуры ПО;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выполнение </a:t>
            </a:r>
            <a:r>
              <a:rPr lang="ru-RU" sz="2000" dirty="0"/>
              <a:t>требований заказчика к системе: быстрое восстановление, быстрая работа, возможность дальнейшего развития.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85" y="2010804"/>
            <a:ext cx="5792716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1235</Words>
  <Application>Microsoft Office PowerPoint</Application>
  <PresentationFormat>Широкоэкранный</PresentationFormat>
  <Paragraphs>206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1_Тема Office</vt:lpstr>
      <vt:lpstr>Специальное оформление</vt:lpstr>
      <vt:lpstr>Состав и задачи команды разработчиков ПО. Роли и компетенции менеджеров программного проекта.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USSR</dc:creator>
  <cp:lastModifiedBy>USSR</cp:lastModifiedBy>
  <cp:revision>44</cp:revision>
  <dcterms:created xsi:type="dcterms:W3CDTF">2022-10-08T17:36:47Z</dcterms:created>
  <dcterms:modified xsi:type="dcterms:W3CDTF">2023-03-23T21:43:23Z</dcterms:modified>
</cp:coreProperties>
</file>